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2" r:id="rId6"/>
    <p:sldId id="260"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40"/>
  </p:normalViewPr>
  <p:slideViewPr>
    <p:cSldViewPr snapToGrid="0" snapToObjects="1">
      <p:cViewPr>
        <p:scale>
          <a:sx n="100" d="100"/>
          <a:sy n="100" d="100"/>
        </p:scale>
        <p:origin x="1000"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GB"/>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2/2/21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2/2/21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2/2/21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2/2/21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GB"/>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2/2/21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2/2/21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GB"/>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2/2/21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2/2/21</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2/2/21</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2/2/21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2/2/21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2/2/21</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D2E58-A51C-6645-AA05-6304FBFEAB80}"/>
              </a:ext>
            </a:extLst>
          </p:cNvPr>
          <p:cNvSpPr>
            <a:spLocks noGrp="1"/>
          </p:cNvSpPr>
          <p:nvPr>
            <p:ph type="ctrTitle"/>
          </p:nvPr>
        </p:nvSpPr>
        <p:spPr>
          <a:xfrm>
            <a:off x="2611808" y="1655954"/>
            <a:ext cx="5518066" cy="3841597"/>
          </a:xfrm>
        </p:spPr>
        <p:txBody>
          <a:bodyPr>
            <a:normAutofit fontScale="90000"/>
          </a:bodyPr>
          <a:lstStyle/>
          <a:p>
            <a:r>
              <a:rPr lang="en-US" dirty="0"/>
              <a:t>Analysis of the best location in London for a Challenger Bank HQ</a:t>
            </a:r>
          </a:p>
        </p:txBody>
      </p:sp>
    </p:spTree>
    <p:extLst>
      <p:ext uri="{BB962C8B-B14F-4D97-AF65-F5344CB8AC3E}">
        <p14:creationId xmlns:p14="http://schemas.microsoft.com/office/powerpoint/2010/main" val="1637481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23927-3AE7-BE4F-854B-36D85BAF49A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81E9D8D-3156-A14F-A764-A721CF8D2116}"/>
              </a:ext>
            </a:extLst>
          </p:cNvPr>
          <p:cNvSpPr>
            <a:spLocks noGrp="1"/>
          </p:cNvSpPr>
          <p:nvPr>
            <p:ph idx="1"/>
          </p:nvPr>
        </p:nvSpPr>
        <p:spPr>
          <a:xfrm>
            <a:off x="2007220" y="1683834"/>
            <a:ext cx="8562919" cy="4366110"/>
          </a:xfrm>
        </p:spPr>
        <p:txBody>
          <a:bodyPr>
            <a:noAutofit/>
          </a:bodyPr>
          <a:lstStyle/>
          <a:p>
            <a:pPr marL="0" indent="0">
              <a:lnSpc>
                <a:spcPct val="100000"/>
              </a:lnSpc>
              <a:buNone/>
            </a:pPr>
            <a:r>
              <a:rPr lang="en-US" sz="1300" dirty="0"/>
              <a:t>The business problem to be solved in this report will be based on the following key question for a fictional new challenger bank based in the UK: where should the situate their new office?</a:t>
            </a:r>
          </a:p>
          <a:p>
            <a:pPr marL="0" indent="0">
              <a:lnSpc>
                <a:spcPct val="100000"/>
              </a:lnSpc>
              <a:buNone/>
            </a:pPr>
            <a:r>
              <a:rPr lang="en-US" sz="1300" dirty="0"/>
              <a:t>This sounds like a simple enough question, but there are many key factors to be considered. For example the company will want to:</a:t>
            </a:r>
          </a:p>
          <a:p>
            <a:pPr marL="0" indent="0">
              <a:lnSpc>
                <a:spcPct val="100000"/>
              </a:lnSpc>
              <a:buNone/>
            </a:pPr>
            <a:r>
              <a:rPr lang="en-US" sz="1300" dirty="0"/>
              <a:t>1) </a:t>
            </a:r>
            <a:r>
              <a:rPr lang="en-US" sz="1300" dirty="0" err="1"/>
              <a:t>Maximise</a:t>
            </a:r>
            <a:r>
              <a:rPr lang="en-US" sz="1300" dirty="0"/>
              <a:t> the </a:t>
            </a:r>
            <a:r>
              <a:rPr lang="en-US" sz="1300" dirty="0" err="1"/>
              <a:t>sqft</a:t>
            </a:r>
            <a:r>
              <a:rPr lang="en-US" sz="1300" dirty="0"/>
              <a:t>/£ of their office space, providing good value.</a:t>
            </a:r>
          </a:p>
          <a:p>
            <a:pPr marL="0" indent="0">
              <a:lnSpc>
                <a:spcPct val="100000"/>
              </a:lnSpc>
              <a:buNone/>
            </a:pPr>
            <a:r>
              <a:rPr lang="en-US" sz="1300" dirty="0"/>
              <a:t>2) Be located in a place with access to multiple transport links so that employees and business partners can travel to work easily.</a:t>
            </a:r>
          </a:p>
          <a:p>
            <a:pPr marL="0" indent="0">
              <a:lnSpc>
                <a:spcPct val="100000"/>
              </a:lnSpc>
              <a:buNone/>
            </a:pPr>
            <a:r>
              <a:rPr lang="en-US" sz="1300" dirty="0"/>
              <a:t>3) Be located in a </a:t>
            </a:r>
            <a:r>
              <a:rPr lang="en-US" sz="1300" dirty="0" err="1"/>
              <a:t>neighbourhood</a:t>
            </a:r>
            <a:r>
              <a:rPr lang="en-US" sz="1300" dirty="0"/>
              <a:t> with a wide variety of coffee shops/restaurants/take </a:t>
            </a:r>
            <a:r>
              <a:rPr lang="en-US" sz="1300" dirty="0" err="1"/>
              <a:t>aways</a:t>
            </a:r>
            <a:r>
              <a:rPr lang="en-US" sz="1300" dirty="0"/>
              <a:t> nearby in order to be an attractive place for staff to work.</a:t>
            </a:r>
          </a:p>
          <a:p>
            <a:pPr marL="0" indent="0">
              <a:lnSpc>
                <a:spcPct val="100000"/>
              </a:lnSpc>
              <a:buNone/>
            </a:pPr>
            <a:r>
              <a:rPr lang="en-US" sz="1300" dirty="0"/>
              <a:t>4) Be located near to the offices of other financial services companies in order to allow easy b2b interactions. This will be particularly important for fundraising rounds. </a:t>
            </a:r>
          </a:p>
          <a:p>
            <a:pPr marL="0" indent="0">
              <a:lnSpc>
                <a:spcPct val="100000"/>
              </a:lnSpc>
              <a:buNone/>
            </a:pPr>
            <a:r>
              <a:rPr lang="en-US" sz="1300" dirty="0"/>
              <a:t>The target audience of this report are the fictional directors of the challenger bank. I will present my findings in a way that different weightings of importance can be placed upon the 4 different factors above. It will be important to provide multiple options to allow for the risk of incompletion in the procurement process, whilst also recommending one particular option that matches the criteria most suitably. The directors want to solve this problem so that they can establish their headquarters in the optimal place in order to </a:t>
            </a:r>
            <a:r>
              <a:rPr lang="en-US" sz="1300" dirty="0" err="1"/>
              <a:t>maximise</a:t>
            </a:r>
            <a:r>
              <a:rPr lang="en-US" sz="1300" dirty="0"/>
              <a:t> the chances of business success. </a:t>
            </a:r>
          </a:p>
        </p:txBody>
      </p:sp>
    </p:spTree>
    <p:extLst>
      <p:ext uri="{BB962C8B-B14F-4D97-AF65-F5344CB8AC3E}">
        <p14:creationId xmlns:p14="http://schemas.microsoft.com/office/powerpoint/2010/main" val="2515318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63AB1-E2EA-704C-89AB-B389AB9A2908}"/>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90B3EF09-D959-4347-8E8F-6735A8FBFB01}"/>
              </a:ext>
            </a:extLst>
          </p:cNvPr>
          <p:cNvSpPr>
            <a:spLocks noGrp="1"/>
          </p:cNvSpPr>
          <p:nvPr>
            <p:ph idx="1"/>
          </p:nvPr>
        </p:nvSpPr>
        <p:spPr>
          <a:xfrm>
            <a:off x="2611808" y="1583473"/>
            <a:ext cx="7958331" cy="4466471"/>
          </a:xfrm>
        </p:spPr>
        <p:txBody>
          <a:bodyPr>
            <a:normAutofit fontScale="77500" lnSpcReduction="20000"/>
          </a:bodyPr>
          <a:lstStyle/>
          <a:p>
            <a:pPr marL="0" indent="0">
              <a:buNone/>
            </a:pPr>
            <a:r>
              <a:rPr lang="en-US" dirty="0"/>
              <a:t>The data collected and </a:t>
            </a:r>
            <a:r>
              <a:rPr lang="en-US" dirty="0" err="1"/>
              <a:t>analysed</a:t>
            </a:r>
            <a:r>
              <a:rPr lang="en-US" dirty="0"/>
              <a:t> for this report will tie in to the four key factors above which will be considered when choosing the optimum location for the new HQ of the challenger bank. </a:t>
            </a:r>
          </a:p>
          <a:p>
            <a:pPr marL="0" indent="0">
              <a:buNone/>
            </a:pPr>
            <a:r>
              <a:rPr lang="en-US" dirty="0"/>
              <a:t>1) Rent costs: I will work with data of office rents in particular </a:t>
            </a:r>
            <a:r>
              <a:rPr lang="en-US" dirty="0" err="1"/>
              <a:t>neighbourhoods</a:t>
            </a:r>
            <a:r>
              <a:rPr lang="en-US" dirty="0"/>
              <a:t> and areas, and the associated square footage of the space available for that price. If for any reason this data is not available, I will use house price or private renting data to establish which areas are most expensive and which have the best value.</a:t>
            </a:r>
          </a:p>
          <a:p>
            <a:pPr marL="0" indent="0">
              <a:buNone/>
            </a:pPr>
            <a:r>
              <a:rPr lang="en-US" dirty="0"/>
              <a:t>2) Transport: I will use Foursquare data to establish the distance of different </a:t>
            </a:r>
            <a:r>
              <a:rPr lang="en-US" dirty="0" err="1"/>
              <a:t>neighbourhoods</a:t>
            </a:r>
            <a:r>
              <a:rPr lang="en-US" dirty="0"/>
              <a:t> to transport links such as rail, bus, and cycle paths. </a:t>
            </a:r>
          </a:p>
          <a:p>
            <a:pPr marL="0" indent="0">
              <a:buNone/>
            </a:pPr>
            <a:r>
              <a:rPr lang="en-US" dirty="0"/>
              <a:t>3) Amenities: I will use Foursquare data to look at the density and variety of food establishments within certain </a:t>
            </a:r>
            <a:r>
              <a:rPr lang="en-US" dirty="0" err="1"/>
              <a:t>neighbourhoods</a:t>
            </a:r>
            <a:r>
              <a:rPr lang="en-US" dirty="0"/>
              <a:t>. </a:t>
            </a:r>
          </a:p>
          <a:p>
            <a:pPr marL="0" indent="0">
              <a:buNone/>
            </a:pPr>
            <a:r>
              <a:rPr lang="en-US" dirty="0"/>
              <a:t>4) Financial District: I will use Foursquare data to establish where other financial services companies place their offices and calculate distances to these </a:t>
            </a:r>
            <a:r>
              <a:rPr lang="en-US" dirty="0" err="1"/>
              <a:t>centres</a:t>
            </a:r>
            <a:r>
              <a:rPr lang="en-US" dirty="0"/>
              <a:t> from different </a:t>
            </a:r>
            <a:r>
              <a:rPr lang="en-US" dirty="0" err="1"/>
              <a:t>neighbourhoods</a:t>
            </a:r>
            <a:r>
              <a:rPr lang="en-US" dirty="0"/>
              <a:t> in the city. </a:t>
            </a:r>
          </a:p>
        </p:txBody>
      </p:sp>
    </p:spTree>
    <p:extLst>
      <p:ext uri="{BB962C8B-B14F-4D97-AF65-F5344CB8AC3E}">
        <p14:creationId xmlns:p14="http://schemas.microsoft.com/office/powerpoint/2010/main" val="3000758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0AE29-0754-664E-B139-8139D877CC80}"/>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F81A5E08-D3BF-844C-ADDF-1AC22096D1C7}"/>
              </a:ext>
            </a:extLst>
          </p:cNvPr>
          <p:cNvSpPr>
            <a:spLocks noGrp="1"/>
          </p:cNvSpPr>
          <p:nvPr>
            <p:ph idx="1"/>
          </p:nvPr>
        </p:nvSpPr>
        <p:spPr>
          <a:xfrm>
            <a:off x="1957137" y="1684421"/>
            <a:ext cx="8613002" cy="4365523"/>
          </a:xfrm>
        </p:spPr>
        <p:txBody>
          <a:bodyPr>
            <a:normAutofit fontScale="92500" lnSpcReduction="10000"/>
          </a:bodyPr>
          <a:lstStyle/>
          <a:p>
            <a:pPr marL="0" indent="0">
              <a:buNone/>
            </a:pPr>
            <a:r>
              <a:rPr lang="en-US" dirty="0"/>
              <a:t>First of all, I chose 4 locations as my supposed candidates for office locations, as if these had been given to me by the company founders. These were in a mix of places across London, one in the north west, one south of the river, one in the City of London, and one in East London. </a:t>
            </a:r>
          </a:p>
          <a:p>
            <a:pPr marL="0" indent="0">
              <a:buNone/>
            </a:pPr>
            <a:r>
              <a:rPr lang="en-US" dirty="0"/>
              <a:t>The first code I ran was to explore these different sites using the Foursquare API. I then recorded the number of returns received at each of these locations for queries relating to 'food' and then also 'underground' to account for transportation. I then produced a matrix for these results. </a:t>
            </a:r>
          </a:p>
          <a:p>
            <a:pPr marL="0" indent="0">
              <a:buNone/>
            </a:pPr>
            <a:r>
              <a:rPr lang="en-US" dirty="0"/>
              <a:t>Secondly I obtained a dataset of average private rent prices in London boroughs off the </a:t>
            </a:r>
            <a:r>
              <a:rPr lang="en-US" dirty="0" err="1"/>
              <a:t>data.london.gov.uk</a:t>
            </a:r>
            <a:r>
              <a:rPr lang="en-US" dirty="0"/>
              <a:t> website. I converted this data into a pandas </a:t>
            </a:r>
            <a:r>
              <a:rPr lang="en-US" dirty="0" err="1"/>
              <a:t>dataframe</a:t>
            </a:r>
            <a:r>
              <a:rPr lang="en-US" dirty="0"/>
              <a:t> and compared the average rent prices in the four locations listed above. I then entered these into my summary matrix. </a:t>
            </a:r>
          </a:p>
        </p:txBody>
      </p:sp>
    </p:spTree>
    <p:extLst>
      <p:ext uri="{BB962C8B-B14F-4D97-AF65-F5344CB8AC3E}">
        <p14:creationId xmlns:p14="http://schemas.microsoft.com/office/powerpoint/2010/main" val="667857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4C589-F809-3443-B400-B886FC5D2507}"/>
              </a:ext>
            </a:extLst>
          </p:cNvPr>
          <p:cNvSpPr>
            <a:spLocks noGrp="1"/>
          </p:cNvSpPr>
          <p:nvPr>
            <p:ph type="title"/>
          </p:nvPr>
        </p:nvSpPr>
        <p:spPr/>
        <p:txBody>
          <a:bodyPr/>
          <a:lstStyle/>
          <a:p>
            <a:r>
              <a:rPr lang="en-US" dirty="0"/>
              <a:t>Methodology</a:t>
            </a:r>
          </a:p>
        </p:txBody>
      </p:sp>
      <p:pic>
        <p:nvPicPr>
          <p:cNvPr id="5" name="Content Placeholder 4">
            <a:extLst>
              <a:ext uri="{FF2B5EF4-FFF2-40B4-BE49-F238E27FC236}">
                <a16:creationId xmlns:a16="http://schemas.microsoft.com/office/drawing/2014/main" id="{6DBA52B3-53B1-DA48-B860-8E8972BAF298}"/>
              </a:ext>
            </a:extLst>
          </p:cNvPr>
          <p:cNvPicPr>
            <a:picLocks noGrp="1" noChangeAspect="1"/>
          </p:cNvPicPr>
          <p:nvPr>
            <p:ph idx="1"/>
          </p:nvPr>
        </p:nvPicPr>
        <p:blipFill rotWithShape="1">
          <a:blip r:embed="rId2"/>
          <a:srcRect l="1498" t="476" r="2105" b="4449"/>
          <a:stretch/>
        </p:blipFill>
        <p:spPr>
          <a:xfrm>
            <a:off x="2714626" y="2223341"/>
            <a:ext cx="6986588" cy="4048872"/>
          </a:xfrm>
        </p:spPr>
      </p:pic>
    </p:spTree>
    <p:extLst>
      <p:ext uri="{BB962C8B-B14F-4D97-AF65-F5344CB8AC3E}">
        <p14:creationId xmlns:p14="http://schemas.microsoft.com/office/powerpoint/2010/main" val="1513643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B4037-DC3C-5E4A-BA19-ABB0A2786F9E}"/>
              </a:ext>
            </a:extLst>
          </p:cNvPr>
          <p:cNvSpPr>
            <a:spLocks noGrp="1"/>
          </p:cNvSpPr>
          <p:nvPr>
            <p:ph type="title"/>
          </p:nvPr>
        </p:nvSpPr>
        <p:spPr/>
        <p:txBody>
          <a:bodyPr/>
          <a:lstStyle/>
          <a:p>
            <a:r>
              <a:rPr lang="en-US" dirty="0"/>
              <a:t>Results</a:t>
            </a:r>
          </a:p>
        </p:txBody>
      </p:sp>
      <p:graphicFrame>
        <p:nvGraphicFramePr>
          <p:cNvPr id="4" name="Content Placeholder 3">
            <a:extLst>
              <a:ext uri="{FF2B5EF4-FFF2-40B4-BE49-F238E27FC236}">
                <a16:creationId xmlns:a16="http://schemas.microsoft.com/office/drawing/2014/main" id="{207E9514-9780-FB4A-B4C2-E47D70411640}"/>
              </a:ext>
            </a:extLst>
          </p:cNvPr>
          <p:cNvGraphicFramePr>
            <a:graphicFrameLocks noGrp="1"/>
          </p:cNvGraphicFramePr>
          <p:nvPr>
            <p:ph idx="1"/>
            <p:extLst>
              <p:ext uri="{D42A27DB-BD31-4B8C-83A1-F6EECF244321}">
                <p14:modId xmlns:p14="http://schemas.microsoft.com/office/powerpoint/2010/main" val="2996954724"/>
              </p:ext>
            </p:extLst>
          </p:nvPr>
        </p:nvGraphicFramePr>
        <p:xfrm>
          <a:off x="3018385" y="4276492"/>
          <a:ext cx="6155230" cy="2364058"/>
        </p:xfrm>
        <a:graphic>
          <a:graphicData uri="http://schemas.openxmlformats.org/drawingml/2006/table">
            <a:tbl>
              <a:tblPr firstRow="1" firstCol="1" bandRow="1">
                <a:tableStyleId>{5C22544A-7EE6-4342-B048-85BDC9FD1C3A}</a:tableStyleId>
              </a:tblPr>
              <a:tblGrid>
                <a:gridCol w="1434354">
                  <a:extLst>
                    <a:ext uri="{9D8B030D-6E8A-4147-A177-3AD203B41FA5}">
                      <a16:colId xmlns:a16="http://schemas.microsoft.com/office/drawing/2014/main" val="5970199"/>
                    </a:ext>
                  </a:extLst>
                </a:gridCol>
                <a:gridCol w="1181072">
                  <a:extLst>
                    <a:ext uri="{9D8B030D-6E8A-4147-A177-3AD203B41FA5}">
                      <a16:colId xmlns:a16="http://schemas.microsoft.com/office/drawing/2014/main" val="4231404592"/>
                    </a:ext>
                  </a:extLst>
                </a:gridCol>
                <a:gridCol w="1075254">
                  <a:extLst>
                    <a:ext uri="{9D8B030D-6E8A-4147-A177-3AD203B41FA5}">
                      <a16:colId xmlns:a16="http://schemas.microsoft.com/office/drawing/2014/main" val="3459863244"/>
                    </a:ext>
                  </a:extLst>
                </a:gridCol>
                <a:gridCol w="1351065">
                  <a:extLst>
                    <a:ext uri="{9D8B030D-6E8A-4147-A177-3AD203B41FA5}">
                      <a16:colId xmlns:a16="http://schemas.microsoft.com/office/drawing/2014/main" val="3652267923"/>
                    </a:ext>
                  </a:extLst>
                </a:gridCol>
                <a:gridCol w="1113485">
                  <a:extLst>
                    <a:ext uri="{9D8B030D-6E8A-4147-A177-3AD203B41FA5}">
                      <a16:colId xmlns:a16="http://schemas.microsoft.com/office/drawing/2014/main" val="51066150"/>
                    </a:ext>
                  </a:extLst>
                </a:gridCol>
              </a:tblGrid>
              <a:tr h="646470">
                <a:tc>
                  <a:txBody>
                    <a:bodyPr/>
                    <a:lstStyle/>
                    <a:p>
                      <a:r>
                        <a:rPr lang="en-GB" sz="1200">
                          <a:effectLst/>
                        </a:rPr>
                        <a:t> </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Eateries</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Transport links</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Distance to City of London (/10)</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err="1">
                          <a:effectLst/>
                        </a:rPr>
                        <a:t>Avg</a:t>
                      </a:r>
                      <a:r>
                        <a:rPr lang="en-GB" sz="1200" dirty="0">
                          <a:effectLst/>
                        </a:rPr>
                        <a:t> Rent Price (£)</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90192807"/>
                  </a:ext>
                </a:extLst>
              </a:tr>
              <a:tr h="424047">
                <a:tc>
                  <a:txBody>
                    <a:bodyPr/>
                    <a:lstStyle/>
                    <a:p>
                      <a:r>
                        <a:rPr lang="en-GB" sz="1200" dirty="0">
                          <a:effectLst/>
                        </a:rPr>
                        <a:t>221b Baker Street</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300</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9</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2</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2,359.49</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6497752"/>
                  </a:ext>
                </a:extLst>
              </a:tr>
              <a:tr h="434897">
                <a:tc>
                  <a:txBody>
                    <a:bodyPr/>
                    <a:lstStyle/>
                    <a:p>
                      <a:r>
                        <a:rPr lang="en-GB" sz="1200">
                          <a:effectLst/>
                        </a:rPr>
                        <a:t>Vauxhall</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20</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6</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5</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1,214.02</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12307144"/>
                  </a:ext>
                </a:extLst>
              </a:tr>
              <a:tr h="390293">
                <a:tc>
                  <a:txBody>
                    <a:bodyPr/>
                    <a:lstStyle/>
                    <a:p>
                      <a:r>
                        <a:rPr lang="en-GB" sz="1200" dirty="0">
                          <a:effectLst/>
                        </a:rPr>
                        <a:t>Brick Lane</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30</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14</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8</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1,303.86</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04880388"/>
                  </a:ext>
                </a:extLst>
              </a:tr>
              <a:tr h="468351">
                <a:tc>
                  <a:txBody>
                    <a:bodyPr/>
                    <a:lstStyle/>
                    <a:p>
                      <a:r>
                        <a:rPr lang="en-GB" sz="1200">
                          <a:effectLst/>
                        </a:rPr>
                        <a:t>Bank/Monument</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30</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a:effectLst/>
                        </a:rPr>
                        <a:t>5</a:t>
                      </a:r>
                      <a:endParaRPr lang="en-GB"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10</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GB" sz="1200" dirty="0">
                          <a:effectLst/>
                        </a:rPr>
                        <a:t> 1,713.48</a:t>
                      </a:r>
                      <a:endParaRPr lang="en-GB"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17251081"/>
                  </a:ext>
                </a:extLst>
              </a:tr>
            </a:tbl>
          </a:graphicData>
        </a:graphic>
      </p:graphicFrame>
      <p:sp>
        <p:nvSpPr>
          <p:cNvPr id="5" name="TextBox 4">
            <a:extLst>
              <a:ext uri="{FF2B5EF4-FFF2-40B4-BE49-F238E27FC236}">
                <a16:creationId xmlns:a16="http://schemas.microsoft.com/office/drawing/2014/main" id="{CC0C482D-E6E4-C543-869F-9957585F6866}"/>
              </a:ext>
            </a:extLst>
          </p:cNvPr>
          <p:cNvSpPr txBox="1"/>
          <p:nvPr/>
        </p:nvSpPr>
        <p:spPr>
          <a:xfrm>
            <a:off x="1873405" y="1661532"/>
            <a:ext cx="8696734" cy="2677656"/>
          </a:xfrm>
          <a:prstGeom prst="rect">
            <a:avLst/>
          </a:prstGeom>
          <a:noFill/>
        </p:spPr>
        <p:txBody>
          <a:bodyPr wrap="square" rtlCol="0">
            <a:spAutoFit/>
          </a:bodyPr>
          <a:lstStyle/>
          <a:p>
            <a:pPr marL="285750" indent="-285750">
              <a:buFont typeface="Arial" panose="020B0604020202020204" pitchFamily="34" charset="0"/>
              <a:buChar char="•"/>
            </a:pPr>
            <a:r>
              <a:rPr lang="en-US" sz="1400" u="sng" dirty="0"/>
              <a:t>Eateries</a:t>
            </a:r>
            <a:r>
              <a:rPr lang="en-US" sz="1400" dirty="0"/>
              <a:t>: All venues scored highly in terms of eateries, but Vauxhall was the only area not to achieve the maximum search results.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u="sng" dirty="0"/>
              <a:t>Transport Links</a:t>
            </a:r>
            <a:r>
              <a:rPr lang="en-US" sz="1400" dirty="0"/>
              <a:t>: Brick lane was a clear winner in terms of transport links, with significantly more results reflecting its connectivity with the Underground, National Rail, and DLR networks.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u="sng" dirty="0"/>
              <a:t>Distance to the City of London</a:t>
            </a:r>
            <a:r>
              <a:rPr lang="en-US" sz="1400" dirty="0"/>
              <a:t>: Bank/Monument is the clear winner here, though Brick Lane comes a close second.</a:t>
            </a:r>
          </a:p>
          <a:p>
            <a:pPr marL="285750" indent="-285750">
              <a:buFont typeface="Arial" panose="020B0604020202020204" pitchFamily="34" charset="0"/>
              <a:buChar char="•"/>
            </a:pPr>
            <a:endParaRPr lang="en-US" sz="1400" u="sng" dirty="0"/>
          </a:p>
          <a:p>
            <a:pPr marL="285750" indent="-285750">
              <a:buFont typeface="Arial" panose="020B0604020202020204" pitchFamily="34" charset="0"/>
              <a:buChar char="•"/>
            </a:pPr>
            <a:r>
              <a:rPr lang="en-US" sz="1400" u="sng" dirty="0"/>
              <a:t>Average Rent Price</a:t>
            </a:r>
            <a:r>
              <a:rPr lang="en-US" sz="1400" dirty="0"/>
              <a:t>: 221b Baker Street is significantly more expensive than any of the other locations. Vauxhall is the cheapest, but Brick lane is only slightly more expensive (less than £100pcm) and much closer to the City of London</a:t>
            </a:r>
            <a:endParaRPr lang="en-US" sz="1400" u="sng" dirty="0"/>
          </a:p>
        </p:txBody>
      </p:sp>
    </p:spTree>
    <p:extLst>
      <p:ext uri="{BB962C8B-B14F-4D97-AF65-F5344CB8AC3E}">
        <p14:creationId xmlns:p14="http://schemas.microsoft.com/office/powerpoint/2010/main" val="1778712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26D33-C5AA-0A41-B957-33588367564D}"/>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C32B6F2-2F5D-7B4B-8F3C-439CAB832F22}"/>
              </a:ext>
            </a:extLst>
          </p:cNvPr>
          <p:cNvSpPr>
            <a:spLocks noGrp="1"/>
          </p:cNvSpPr>
          <p:nvPr>
            <p:ph idx="1"/>
          </p:nvPr>
        </p:nvSpPr>
        <p:spPr/>
        <p:txBody>
          <a:bodyPr/>
          <a:lstStyle/>
          <a:p>
            <a:pPr marL="0" indent="0">
              <a:buNone/>
            </a:pPr>
            <a:r>
              <a:rPr lang="en-US" dirty="0"/>
              <a:t>After </a:t>
            </a:r>
            <a:r>
              <a:rPr lang="en-US" dirty="0" err="1"/>
              <a:t>analysing</a:t>
            </a:r>
            <a:r>
              <a:rPr lang="en-US" dirty="0"/>
              <a:t> the different data and creating a scoring matrix, I would recommend Brick Lane as the best location to place the new offices for the challenger bank. It is the best option because it has a high number of eateries, good transport links, is close to the city of London yet the average rent price is very affordable. This would make it an ideal choice for location of the new HQ. </a:t>
            </a:r>
          </a:p>
        </p:txBody>
      </p:sp>
    </p:spTree>
    <p:extLst>
      <p:ext uri="{BB962C8B-B14F-4D97-AF65-F5344CB8AC3E}">
        <p14:creationId xmlns:p14="http://schemas.microsoft.com/office/powerpoint/2010/main" val="41814847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Madison</Template>
  <TotalTime>2897</TotalTime>
  <Words>892</Words>
  <Application>Microsoft Macintosh PowerPoint</Application>
  <PresentationFormat>Widescreen</PresentationFormat>
  <Paragraphs>55</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MS Shell Dlg 2</vt:lpstr>
      <vt:lpstr>Wingdings</vt:lpstr>
      <vt:lpstr>Wingdings 3</vt:lpstr>
      <vt:lpstr>Madison</vt:lpstr>
      <vt:lpstr>Analysis of the best location in London for a Challenger Bank HQ</vt:lpstr>
      <vt:lpstr>Introduction</vt:lpstr>
      <vt:lpstr>Data</vt:lpstr>
      <vt:lpstr>Methodology</vt:lpstr>
      <vt:lpstr>Methodology</vt:lpstr>
      <vt:lpstr>Results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best location in London for a Challenger Bank HQ</dc:title>
  <dc:creator>Tim Muggeridge</dc:creator>
  <cp:lastModifiedBy>Tim Muggeridge</cp:lastModifiedBy>
  <cp:revision>7</cp:revision>
  <dcterms:created xsi:type="dcterms:W3CDTF">2021-02-02T17:03:06Z</dcterms:created>
  <dcterms:modified xsi:type="dcterms:W3CDTF">2021-02-04T17:20:26Z</dcterms:modified>
</cp:coreProperties>
</file>

<file path=docProps/thumbnail.jpeg>
</file>